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Romano" initials="F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2DEE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675DA-BDFE-4E20-86BD-102B463416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79F0CB0-1745-49B7-8B7C-CB808DEB72BA}">
      <dgm:prSet phldrT="[Text]" custT="1"/>
      <dgm:spPr>
        <a:solidFill>
          <a:srgbClr val="008080">
            <a:alpha val="60000"/>
          </a:srgbClr>
        </a:solidFill>
      </dgm:spPr>
      <dgm:t>
        <a:bodyPr/>
        <a:lstStyle/>
        <a:p>
          <a:pPr algn="ctr"/>
          <a:r>
            <a:rPr lang="de-CH" sz="2400" dirty="0" smtClean="0"/>
            <a:t>Förderländer</a:t>
          </a:r>
        </a:p>
        <a:p>
          <a:pPr algn="ctr"/>
          <a:r>
            <a:rPr lang="de-CH" sz="1400" dirty="0" smtClean="0"/>
            <a:t>Von der Rohölquelle zu Raffinerien und Verladehäfen</a:t>
          </a:r>
          <a:endParaRPr lang="de-CH" sz="1400" dirty="0"/>
        </a:p>
      </dgm:t>
    </dgm:pt>
    <dgm:pt modelId="{87F7EB78-29F9-4A9A-989B-08D14DC99629}" type="parTrans" cxnId="{0999255D-CA24-440B-91BB-1163C4AAE664}">
      <dgm:prSet/>
      <dgm:spPr/>
      <dgm:t>
        <a:bodyPr/>
        <a:lstStyle/>
        <a:p>
          <a:endParaRPr lang="de-CH"/>
        </a:p>
      </dgm:t>
    </dgm:pt>
    <dgm:pt modelId="{8CE407D3-6F03-4B3C-A039-EE37F1AFFFF0}" type="sibTrans" cxnId="{0999255D-CA24-440B-91BB-1163C4AAE664}">
      <dgm:prSet/>
      <dgm:spPr>
        <a:solidFill>
          <a:srgbClr val="008080"/>
        </a:solidFill>
      </dgm:spPr>
      <dgm:t>
        <a:bodyPr/>
        <a:lstStyle/>
        <a:p>
          <a:endParaRPr lang="de-CH" dirty="0"/>
        </a:p>
      </dgm:t>
    </dgm:pt>
    <dgm:pt modelId="{9B6BFCFD-C432-4BD2-8718-B2B3812CFE8C}">
      <dgm:prSet phldrT="[Text]" custT="1"/>
      <dgm:spPr>
        <a:solidFill>
          <a:srgbClr val="008080">
            <a:alpha val="60000"/>
          </a:srgbClr>
        </a:solidFill>
      </dgm:spPr>
      <dgm:t>
        <a:bodyPr/>
        <a:lstStyle/>
        <a:p>
          <a:r>
            <a:rPr lang="de-CH" sz="2400" dirty="0" smtClean="0"/>
            <a:t>Interkontinentale</a:t>
          </a:r>
        </a:p>
        <a:p>
          <a:r>
            <a:rPr lang="de-CH" sz="2400" dirty="0" smtClean="0"/>
            <a:t> Transporte</a:t>
          </a:r>
        </a:p>
        <a:p>
          <a:endParaRPr lang="de-CH" sz="1400" dirty="0" smtClean="0"/>
        </a:p>
        <a:p>
          <a:r>
            <a:rPr lang="de-CH" sz="1400" dirty="0" smtClean="0"/>
            <a:t>Seeweg von Erdölproduzenten zu Umschlagshäfen der Verbraucherländer</a:t>
          </a:r>
        </a:p>
        <a:p>
          <a:endParaRPr lang="de-CH" sz="2100" dirty="0" smtClean="0"/>
        </a:p>
      </dgm:t>
    </dgm:pt>
    <dgm:pt modelId="{227B4391-F21C-41CF-B515-85E73CEF6AB0}" type="parTrans" cxnId="{29D1B7F3-D4BF-434B-B5D1-11B05065366D}">
      <dgm:prSet/>
      <dgm:spPr/>
      <dgm:t>
        <a:bodyPr/>
        <a:lstStyle/>
        <a:p>
          <a:endParaRPr lang="de-CH"/>
        </a:p>
      </dgm:t>
    </dgm:pt>
    <dgm:pt modelId="{6137600F-6D33-40D3-8692-7DADAFEFF3CE}" type="sibTrans" cxnId="{29D1B7F3-D4BF-434B-B5D1-11B05065366D}">
      <dgm:prSet/>
      <dgm:spPr>
        <a:solidFill>
          <a:srgbClr val="008080"/>
        </a:solidFill>
      </dgm:spPr>
      <dgm:t>
        <a:bodyPr/>
        <a:lstStyle/>
        <a:p>
          <a:endParaRPr lang="de-CH" dirty="0"/>
        </a:p>
      </dgm:t>
    </dgm:pt>
    <dgm:pt modelId="{1A3FADA4-FBEB-4180-85FA-D543AA117439}">
      <dgm:prSet phldrT="[Text]" custT="1"/>
      <dgm:spPr>
        <a:solidFill>
          <a:srgbClr val="008080">
            <a:alpha val="60000"/>
          </a:srgbClr>
        </a:solidFill>
      </dgm:spPr>
      <dgm:t>
        <a:bodyPr/>
        <a:lstStyle/>
        <a:p>
          <a:r>
            <a:rPr lang="de-CH" sz="2400" dirty="0" smtClean="0"/>
            <a:t>Transport zu und in den Verbraucherländern</a:t>
          </a:r>
        </a:p>
        <a:p>
          <a:r>
            <a:rPr lang="de-CH" sz="1400" dirty="0" smtClean="0"/>
            <a:t>Verteilsysteme in Europa: </a:t>
          </a:r>
          <a:r>
            <a:rPr lang="de-CH" sz="1400" dirty="0" smtClean="0">
              <a:solidFill>
                <a:schemeClr val="bg1"/>
              </a:solidFill>
            </a:rPr>
            <a:t>v</a:t>
          </a:r>
          <a:r>
            <a:rPr lang="de-CH" sz="1400" dirty="0" smtClean="0"/>
            <a:t>on den Umschlagshäfen zu Raffinerien und Verbrauchern</a:t>
          </a:r>
          <a:endParaRPr lang="de-CH" sz="1400" dirty="0"/>
        </a:p>
      </dgm:t>
    </dgm:pt>
    <dgm:pt modelId="{D7870009-8451-4291-9386-46109FAB1091}" type="parTrans" cxnId="{87D842BF-6208-4A1F-B5C3-0F0371D05EBF}">
      <dgm:prSet/>
      <dgm:spPr/>
      <dgm:t>
        <a:bodyPr/>
        <a:lstStyle/>
        <a:p>
          <a:endParaRPr lang="de-CH"/>
        </a:p>
      </dgm:t>
    </dgm:pt>
    <dgm:pt modelId="{58276FBD-675C-42AD-B525-C3D3CA13CA04}" type="sibTrans" cxnId="{87D842BF-6208-4A1F-B5C3-0F0371D05EBF}">
      <dgm:prSet/>
      <dgm:spPr/>
      <dgm:t>
        <a:bodyPr/>
        <a:lstStyle/>
        <a:p>
          <a:endParaRPr lang="de-CH"/>
        </a:p>
      </dgm:t>
    </dgm:pt>
    <dgm:pt modelId="{DE22FF8A-8372-48E1-B964-2C433E596863}" type="pres">
      <dgm:prSet presAssocID="{D9F675DA-BDFE-4E20-86BD-102B46341636}" presName="Name0" presStyleCnt="0">
        <dgm:presLayoutVars>
          <dgm:dir/>
          <dgm:resizeHandles val="exact"/>
        </dgm:presLayoutVars>
      </dgm:prSet>
      <dgm:spPr/>
    </dgm:pt>
    <dgm:pt modelId="{16F13BA7-B80E-4E34-96F8-A5F965975B84}" type="pres">
      <dgm:prSet presAssocID="{D79F0CB0-1745-49B7-8B7C-CB808DEB72BA}" presName="node" presStyleLbl="node1" presStyleIdx="0" presStyleCnt="3" custScaleX="119497" custScaleY="5849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706BA73-CD10-4268-8FE1-CEF60F23478B}" type="pres">
      <dgm:prSet presAssocID="{8CE407D3-6F03-4B3C-A039-EE37F1AFFFF0}" presName="sibTrans" presStyleLbl="sibTrans2D1" presStyleIdx="0" presStyleCnt="2"/>
      <dgm:spPr/>
      <dgm:t>
        <a:bodyPr/>
        <a:lstStyle/>
        <a:p>
          <a:endParaRPr lang="de-CH"/>
        </a:p>
      </dgm:t>
    </dgm:pt>
    <dgm:pt modelId="{9C191CCC-3F74-4508-A2B8-93901D00292F}" type="pres">
      <dgm:prSet presAssocID="{8CE407D3-6F03-4B3C-A039-EE37F1AFFFF0}" presName="connectorText" presStyleLbl="sibTrans2D1" presStyleIdx="0" presStyleCnt="2"/>
      <dgm:spPr/>
      <dgm:t>
        <a:bodyPr/>
        <a:lstStyle/>
        <a:p>
          <a:endParaRPr lang="de-CH"/>
        </a:p>
      </dgm:t>
    </dgm:pt>
    <dgm:pt modelId="{7333FE44-9B04-477E-AA8F-BB0512ED1A55}" type="pres">
      <dgm:prSet presAssocID="{9B6BFCFD-C432-4BD2-8718-B2B3812CFE8C}" presName="node" presStyleLbl="node1" presStyleIdx="1" presStyleCnt="3" custScaleX="142294" custScaleY="5703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CFB40A9-CAF7-4F11-90D6-EBA9A16C4971}" type="pres">
      <dgm:prSet presAssocID="{6137600F-6D33-40D3-8692-7DADAFEFF3CE}" presName="sibTrans" presStyleLbl="sibTrans2D1" presStyleIdx="1" presStyleCnt="2"/>
      <dgm:spPr/>
      <dgm:t>
        <a:bodyPr/>
        <a:lstStyle/>
        <a:p>
          <a:endParaRPr lang="de-CH"/>
        </a:p>
      </dgm:t>
    </dgm:pt>
    <dgm:pt modelId="{584DB134-CC32-4688-B959-5C1CB2FD2C1B}" type="pres">
      <dgm:prSet presAssocID="{6137600F-6D33-40D3-8692-7DADAFEFF3CE}" presName="connectorText" presStyleLbl="sibTrans2D1" presStyleIdx="1" presStyleCnt="2"/>
      <dgm:spPr/>
      <dgm:t>
        <a:bodyPr/>
        <a:lstStyle/>
        <a:p>
          <a:endParaRPr lang="de-CH"/>
        </a:p>
      </dgm:t>
    </dgm:pt>
    <dgm:pt modelId="{7FCB946B-EE5C-4AF3-B0A8-370E70D1E459}" type="pres">
      <dgm:prSet presAssocID="{1A3FADA4-FBEB-4180-85FA-D543AA117439}" presName="node" presStyleLbl="node1" presStyleIdx="2" presStyleCnt="3" custScaleX="203450" custScaleY="5640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67EE06B9-66EF-452F-AFAF-6E7BF28324B1}" type="presOf" srcId="{8CE407D3-6F03-4B3C-A039-EE37F1AFFFF0}" destId="{9C191CCC-3F74-4508-A2B8-93901D00292F}" srcOrd="1" destOrd="0" presId="urn:microsoft.com/office/officeart/2005/8/layout/process1"/>
    <dgm:cxn modelId="{0999255D-CA24-440B-91BB-1163C4AAE664}" srcId="{D9F675DA-BDFE-4E20-86BD-102B46341636}" destId="{D79F0CB0-1745-49B7-8B7C-CB808DEB72BA}" srcOrd="0" destOrd="0" parTransId="{87F7EB78-29F9-4A9A-989B-08D14DC99629}" sibTransId="{8CE407D3-6F03-4B3C-A039-EE37F1AFFFF0}"/>
    <dgm:cxn modelId="{F2E12BBB-627C-48D9-9CEF-CB12E2C381FC}" type="presOf" srcId="{8CE407D3-6F03-4B3C-A039-EE37F1AFFFF0}" destId="{4706BA73-CD10-4268-8FE1-CEF60F23478B}" srcOrd="0" destOrd="0" presId="urn:microsoft.com/office/officeart/2005/8/layout/process1"/>
    <dgm:cxn modelId="{87D842BF-6208-4A1F-B5C3-0F0371D05EBF}" srcId="{D9F675DA-BDFE-4E20-86BD-102B46341636}" destId="{1A3FADA4-FBEB-4180-85FA-D543AA117439}" srcOrd="2" destOrd="0" parTransId="{D7870009-8451-4291-9386-46109FAB1091}" sibTransId="{58276FBD-675C-42AD-B525-C3D3CA13CA04}"/>
    <dgm:cxn modelId="{BB6DB91B-5ED4-4FB4-92B3-9B7EEE337151}" type="presOf" srcId="{6137600F-6D33-40D3-8692-7DADAFEFF3CE}" destId="{BCFB40A9-CAF7-4F11-90D6-EBA9A16C4971}" srcOrd="0" destOrd="0" presId="urn:microsoft.com/office/officeart/2005/8/layout/process1"/>
    <dgm:cxn modelId="{391B2386-17B2-4C4D-B08E-6FA4DFAC277C}" type="presOf" srcId="{9B6BFCFD-C432-4BD2-8718-B2B3812CFE8C}" destId="{7333FE44-9B04-477E-AA8F-BB0512ED1A55}" srcOrd="0" destOrd="0" presId="urn:microsoft.com/office/officeart/2005/8/layout/process1"/>
    <dgm:cxn modelId="{A5606FBB-9535-4E7E-AE41-219A838A20FC}" type="presOf" srcId="{D79F0CB0-1745-49B7-8B7C-CB808DEB72BA}" destId="{16F13BA7-B80E-4E34-96F8-A5F965975B84}" srcOrd="0" destOrd="0" presId="urn:microsoft.com/office/officeart/2005/8/layout/process1"/>
    <dgm:cxn modelId="{E0824C1A-E674-4022-BEB0-D91EDFBC66D2}" type="presOf" srcId="{D9F675DA-BDFE-4E20-86BD-102B46341636}" destId="{DE22FF8A-8372-48E1-B964-2C433E596863}" srcOrd="0" destOrd="0" presId="urn:microsoft.com/office/officeart/2005/8/layout/process1"/>
    <dgm:cxn modelId="{2C4883DE-49C1-4C87-B9ED-5BF55AC2FED7}" type="presOf" srcId="{1A3FADA4-FBEB-4180-85FA-D543AA117439}" destId="{7FCB946B-EE5C-4AF3-B0A8-370E70D1E459}" srcOrd="0" destOrd="0" presId="urn:microsoft.com/office/officeart/2005/8/layout/process1"/>
    <dgm:cxn modelId="{79E13176-CC53-424E-9534-0C00C38C90B6}" type="presOf" srcId="{6137600F-6D33-40D3-8692-7DADAFEFF3CE}" destId="{584DB134-CC32-4688-B959-5C1CB2FD2C1B}" srcOrd="1" destOrd="0" presId="urn:microsoft.com/office/officeart/2005/8/layout/process1"/>
    <dgm:cxn modelId="{29D1B7F3-D4BF-434B-B5D1-11B05065366D}" srcId="{D9F675DA-BDFE-4E20-86BD-102B46341636}" destId="{9B6BFCFD-C432-4BD2-8718-B2B3812CFE8C}" srcOrd="1" destOrd="0" parTransId="{227B4391-F21C-41CF-B515-85E73CEF6AB0}" sibTransId="{6137600F-6D33-40D3-8692-7DADAFEFF3CE}"/>
    <dgm:cxn modelId="{A76CBD07-D445-4B31-80CC-1BEEDD396CF9}" type="presParOf" srcId="{DE22FF8A-8372-48E1-B964-2C433E596863}" destId="{16F13BA7-B80E-4E34-96F8-A5F965975B84}" srcOrd="0" destOrd="0" presId="urn:microsoft.com/office/officeart/2005/8/layout/process1"/>
    <dgm:cxn modelId="{A217CEA2-3E7C-4BFB-8385-0DDE40EFDCAE}" type="presParOf" srcId="{DE22FF8A-8372-48E1-B964-2C433E596863}" destId="{4706BA73-CD10-4268-8FE1-CEF60F23478B}" srcOrd="1" destOrd="0" presId="urn:microsoft.com/office/officeart/2005/8/layout/process1"/>
    <dgm:cxn modelId="{C1D2A7D1-238D-4CC0-8B84-59208F36B3F1}" type="presParOf" srcId="{4706BA73-CD10-4268-8FE1-CEF60F23478B}" destId="{9C191CCC-3F74-4508-A2B8-93901D00292F}" srcOrd="0" destOrd="0" presId="urn:microsoft.com/office/officeart/2005/8/layout/process1"/>
    <dgm:cxn modelId="{EE373CD8-32AA-4351-83C7-99E130F9C601}" type="presParOf" srcId="{DE22FF8A-8372-48E1-B964-2C433E596863}" destId="{7333FE44-9B04-477E-AA8F-BB0512ED1A55}" srcOrd="2" destOrd="0" presId="urn:microsoft.com/office/officeart/2005/8/layout/process1"/>
    <dgm:cxn modelId="{73C7587E-33CB-435F-B723-3413B1060609}" type="presParOf" srcId="{DE22FF8A-8372-48E1-B964-2C433E596863}" destId="{BCFB40A9-CAF7-4F11-90D6-EBA9A16C4971}" srcOrd="3" destOrd="0" presId="urn:microsoft.com/office/officeart/2005/8/layout/process1"/>
    <dgm:cxn modelId="{69038708-6BCC-48FE-B051-0C7CE8B461F1}" type="presParOf" srcId="{BCFB40A9-CAF7-4F11-90D6-EBA9A16C4971}" destId="{584DB134-CC32-4688-B959-5C1CB2FD2C1B}" srcOrd="0" destOrd="0" presId="urn:microsoft.com/office/officeart/2005/8/layout/process1"/>
    <dgm:cxn modelId="{CB4CA3A0-322B-4D26-8AD2-D00288705D59}" type="presParOf" srcId="{DE22FF8A-8372-48E1-B964-2C433E596863}" destId="{7FCB946B-EE5C-4AF3-B0A8-370E70D1E4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13BA7-B80E-4E34-96F8-A5F965975B84}">
      <dsp:nvSpPr>
        <dsp:cNvPr id="0" name=""/>
        <dsp:cNvSpPr/>
      </dsp:nvSpPr>
      <dsp:spPr>
        <a:xfrm>
          <a:off x="7234" y="1868866"/>
          <a:ext cx="2476103" cy="1461282"/>
        </a:xfrm>
        <a:prstGeom prst="roundRect">
          <a:avLst>
            <a:gd name="adj" fmla="val 10000"/>
          </a:avLst>
        </a:prstGeom>
        <a:solidFill>
          <a:srgbClr val="00808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Förderländer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Von der Rohölquelle zu Raffinerien und Verladehäfen</a:t>
          </a:r>
          <a:endParaRPr lang="de-CH" sz="1400" kern="1200" dirty="0"/>
        </a:p>
      </dsp:txBody>
      <dsp:txXfrm>
        <a:off x="50033" y="1911665"/>
        <a:ext cx="2390505" cy="1375684"/>
      </dsp:txXfrm>
    </dsp:sp>
    <dsp:sp modelId="{4706BA73-CD10-4268-8FE1-CEF60F23478B}">
      <dsp:nvSpPr>
        <dsp:cNvPr id="0" name=""/>
        <dsp:cNvSpPr/>
      </dsp:nvSpPr>
      <dsp:spPr>
        <a:xfrm>
          <a:off x="2690548" y="2342567"/>
          <a:ext cx="439286" cy="513881"/>
        </a:xfrm>
        <a:prstGeom prst="rightArrow">
          <a:avLst>
            <a:gd name="adj1" fmla="val 60000"/>
            <a:gd name="adj2" fmla="val 50000"/>
          </a:avLst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200" kern="1200" dirty="0"/>
        </a:p>
      </dsp:txBody>
      <dsp:txXfrm>
        <a:off x="2690548" y="2445343"/>
        <a:ext cx="307500" cy="308329"/>
      </dsp:txXfrm>
    </dsp:sp>
    <dsp:sp modelId="{7333FE44-9B04-477E-AA8F-BB0512ED1A55}">
      <dsp:nvSpPr>
        <dsp:cNvPr id="0" name=""/>
        <dsp:cNvSpPr/>
      </dsp:nvSpPr>
      <dsp:spPr>
        <a:xfrm>
          <a:off x="3312179" y="1886723"/>
          <a:ext cx="2948480" cy="1425569"/>
        </a:xfrm>
        <a:prstGeom prst="roundRect">
          <a:avLst>
            <a:gd name="adj" fmla="val 10000"/>
          </a:avLst>
        </a:prstGeom>
        <a:solidFill>
          <a:srgbClr val="00808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Interkontinentale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 Transporte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Seeweg von Erdölproduzenten zu Umschlagshäfen der Verbraucherländer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100" kern="1200" dirty="0" smtClean="0"/>
        </a:p>
      </dsp:txBody>
      <dsp:txXfrm>
        <a:off x="3353932" y="1928476"/>
        <a:ext cx="2864974" cy="1342063"/>
      </dsp:txXfrm>
    </dsp:sp>
    <dsp:sp modelId="{BCFB40A9-CAF7-4F11-90D6-EBA9A16C4971}">
      <dsp:nvSpPr>
        <dsp:cNvPr id="0" name=""/>
        <dsp:cNvSpPr/>
      </dsp:nvSpPr>
      <dsp:spPr>
        <a:xfrm>
          <a:off x="6467870" y="2342567"/>
          <a:ext cx="439286" cy="513881"/>
        </a:xfrm>
        <a:prstGeom prst="rightArrow">
          <a:avLst>
            <a:gd name="adj1" fmla="val 60000"/>
            <a:gd name="adj2" fmla="val 50000"/>
          </a:avLst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200" kern="1200" dirty="0"/>
        </a:p>
      </dsp:txBody>
      <dsp:txXfrm>
        <a:off x="6467870" y="2445343"/>
        <a:ext cx="307500" cy="308329"/>
      </dsp:txXfrm>
    </dsp:sp>
    <dsp:sp modelId="{7FCB946B-EE5C-4AF3-B0A8-370E70D1E459}">
      <dsp:nvSpPr>
        <dsp:cNvPr id="0" name=""/>
        <dsp:cNvSpPr/>
      </dsp:nvSpPr>
      <dsp:spPr>
        <a:xfrm>
          <a:off x="7089502" y="1894075"/>
          <a:ext cx="4215697" cy="1410865"/>
        </a:xfrm>
        <a:prstGeom prst="roundRect">
          <a:avLst>
            <a:gd name="adj" fmla="val 10000"/>
          </a:avLst>
        </a:prstGeom>
        <a:solidFill>
          <a:srgbClr val="00808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Transport zu und in den Verbraucherländern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Verteilsysteme in Europa: </a:t>
          </a:r>
          <a:r>
            <a:rPr lang="de-CH" sz="1400" kern="1200" dirty="0" smtClean="0">
              <a:solidFill>
                <a:schemeClr val="bg1"/>
              </a:solidFill>
            </a:rPr>
            <a:t>v</a:t>
          </a:r>
          <a:r>
            <a:rPr lang="de-CH" sz="1400" kern="1200" dirty="0" smtClean="0"/>
            <a:t>on den Umschlagshäfen zu Raffinerien und Verbrauchern</a:t>
          </a:r>
          <a:endParaRPr lang="de-CH" sz="1400" kern="1200" dirty="0"/>
        </a:p>
      </dsp:txBody>
      <dsp:txXfrm>
        <a:off x="7130825" y="1935398"/>
        <a:ext cx="4133051" cy="132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353800" y="-52387"/>
            <a:ext cx="2015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smtClean="0"/>
              <a:t>01</a:t>
            </a:r>
            <a:r>
              <a:rPr lang="de-CH" sz="1050" baseline="0" dirty="0" smtClean="0"/>
              <a:t> / Erdöl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223408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24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18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51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63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512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021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610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23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500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697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08154" y="-59958"/>
            <a:ext cx="124369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326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387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643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25604" y="-59958"/>
            <a:ext cx="124369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56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0820400" y="-53161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02</a:t>
            </a:r>
            <a:r>
              <a:rPr lang="de-CH" sz="1200" baseline="0" dirty="0" smtClean="0"/>
              <a:t> / Lagerung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9231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4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45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656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C59-8D40-4284-903A-AE5003BF9A42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5800-4449-42FA-8CF2-2922D0F8570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171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90600" y="394468"/>
            <a:ext cx="9444434" cy="66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1"/>
            <a:ext cx="12192000" cy="18573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 userDrawn="1"/>
        </p:nvSpPr>
        <p:spPr>
          <a:xfrm>
            <a:off x="0" y="1241057"/>
            <a:ext cx="12192000" cy="220661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694333" y="284000"/>
            <a:ext cx="2006337" cy="8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C50F-D695-4E45-85CB-916DBE267EDB}" type="datetimeFigureOut">
              <a:rPr lang="de-CH" smtClean="0"/>
              <a:pPr/>
              <a:t>20.07.2017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242C-7A5F-4DA1-80E1-98EEDCDBB9A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200" dirty="0" smtClean="0"/>
              <a:t>Transport und Lagerung von Erdöl</a:t>
            </a:r>
            <a:endParaRPr lang="de-CH" sz="2200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>
                <a:solidFill>
                  <a:srgbClr val="008080"/>
                </a:solidFill>
              </a:rPr>
              <a:t>Transportkette des Erdöls</a:t>
            </a:r>
          </a:p>
          <a:p>
            <a:pPr marL="0" indent="0">
              <a:buNone/>
            </a:pPr>
            <a:endParaRPr lang="de-CH" sz="18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de-CH" sz="1800" b="1" dirty="0" smtClean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de-CH" sz="18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de-CH" sz="1800" b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582014816"/>
              </p:ext>
            </p:extLst>
          </p:nvPr>
        </p:nvGraphicFramePr>
        <p:xfrm>
          <a:off x="439783" y="1969558"/>
          <a:ext cx="11312434" cy="519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CH" sz="2000" b="1" dirty="0">
                <a:solidFill>
                  <a:srgbClr val="008080"/>
                </a:solidFill>
              </a:rPr>
              <a:t>Produkteinfuhren</a:t>
            </a:r>
          </a:p>
          <a:p>
            <a:pPr marL="0" lvl="0" indent="0">
              <a:buNone/>
            </a:pPr>
            <a:endParaRPr lang="de-CH" sz="2000" b="1" dirty="0">
              <a:solidFill>
                <a:srgbClr val="008080"/>
              </a:solidFill>
            </a:endParaRPr>
          </a:p>
          <a:p>
            <a:pPr marL="0" lvl="0" indent="0">
              <a:buNone/>
            </a:pPr>
            <a:endParaRPr lang="de-CH" sz="2000" b="1" dirty="0">
              <a:solidFill>
                <a:srgbClr val="00808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2" y="2416515"/>
            <a:ext cx="6462147" cy="38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CH" b="1" dirty="0" smtClean="0">
                <a:solidFill>
                  <a:srgbClr val="008080"/>
                </a:solidFill>
              </a:rPr>
              <a:t>4. Lagerhaltung</a:t>
            </a:r>
          </a:p>
          <a:p>
            <a:pPr marL="0" lvl="0" indent="0">
              <a:buNone/>
            </a:pPr>
            <a:endParaRPr lang="de-CH" b="1" dirty="0" smtClean="0">
              <a:solidFill>
                <a:srgbClr val="00808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2000" dirty="0" smtClean="0"/>
              <a:t>Pflichtlagersystem: </a:t>
            </a:r>
          </a:p>
          <a:p>
            <a:pPr marL="0" indent="0">
              <a:buNone/>
            </a:pPr>
            <a:r>
              <a:rPr lang="de-CH" sz="2000" dirty="0"/>
              <a:t>	</a:t>
            </a:r>
            <a:r>
              <a:rPr lang="de-CH" sz="2000" dirty="0" smtClean="0"/>
              <a:t>Vorrat: </a:t>
            </a:r>
          </a:p>
          <a:p>
            <a:pPr marL="0" indent="0">
              <a:buNone/>
            </a:pPr>
            <a:r>
              <a:rPr lang="de-CH" sz="2000" dirty="0"/>
              <a:t>	</a:t>
            </a:r>
            <a:r>
              <a:rPr lang="de-CH" sz="2000" dirty="0" smtClean="0"/>
              <a:t>4,5 Monate für Heizöl, Diesel, Benzin</a:t>
            </a:r>
          </a:p>
          <a:p>
            <a:pPr marL="0" indent="0">
              <a:buNone/>
            </a:pPr>
            <a:r>
              <a:rPr lang="de-CH" sz="2000" dirty="0" smtClean="0"/>
              <a:t>	3 Monate für Flugpetrol</a:t>
            </a:r>
          </a:p>
          <a:p>
            <a:pPr marL="0" indent="0">
              <a:buNone/>
            </a:pPr>
            <a:endParaRPr lang="de-CH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2000" dirty="0" smtClean="0"/>
              <a:t>Mehr als 7 </a:t>
            </a:r>
            <a:r>
              <a:rPr lang="de-CH" sz="2000" dirty="0" smtClean="0"/>
              <a:t>Millionen </a:t>
            </a:r>
            <a:r>
              <a:rPr lang="de-DE" sz="2000" dirty="0" smtClean="0"/>
              <a:t>m</a:t>
            </a:r>
            <a:r>
              <a:rPr lang="de-DE" sz="2000" baseline="30000" dirty="0" smtClean="0"/>
              <a:t>3 </a:t>
            </a:r>
            <a:r>
              <a:rPr lang="de-CH" sz="2000" dirty="0" smtClean="0"/>
              <a:t>Tankkapazität in der Schweiz</a:t>
            </a:r>
          </a:p>
          <a:p>
            <a:pPr marL="0" indent="0">
              <a:buNone/>
            </a:pPr>
            <a:endParaRPr lang="de-CH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2000" dirty="0" err="1" smtClean="0"/>
              <a:t>Carbura</a:t>
            </a:r>
            <a:r>
              <a:rPr lang="de-CH" sz="2000" dirty="0" smtClean="0"/>
              <a:t>: Pflichtlagerorganisation der Erdölindustrie</a:t>
            </a:r>
          </a:p>
          <a:p>
            <a:pPr marL="0" indent="0">
              <a:buNone/>
            </a:pPr>
            <a:endParaRPr lang="de-CH" sz="1800" dirty="0">
              <a:solidFill>
                <a:srgbClr val="00808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CH" sz="1800" dirty="0">
              <a:solidFill>
                <a:srgbClr val="008080"/>
              </a:solidFill>
            </a:endParaRP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66" y="2070179"/>
            <a:ext cx="4491270" cy="29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>
                <a:solidFill>
                  <a:srgbClr val="008080"/>
                </a:solidFill>
              </a:rPr>
              <a:t>Vom Bohrloch zum Endverbraucher</a:t>
            </a:r>
          </a:p>
          <a:p>
            <a:pPr marL="0" indent="0">
              <a:buNone/>
            </a:pPr>
            <a:endParaRPr lang="de-CH" sz="1800" b="1" dirty="0">
              <a:solidFill>
                <a:srgbClr val="00808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/>
          <a:srcRect b="37406"/>
          <a:stretch/>
        </p:blipFill>
        <p:spPr>
          <a:xfrm>
            <a:off x="1871134" y="2110520"/>
            <a:ext cx="2970692" cy="47137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9872" y="2343295"/>
            <a:ext cx="3334319" cy="33159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40867" y="6578071"/>
            <a:ext cx="24892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Quelle: Angepasst von Bürgi/</a:t>
            </a:r>
            <a:r>
              <a:rPr lang="de-CH" sz="1000" dirty="0" err="1" smtClean="0"/>
              <a:t>Gehr</a:t>
            </a:r>
            <a:r>
              <a:rPr lang="de-CH" sz="1000" dirty="0" smtClean="0"/>
              <a:t>, «Erdöl»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1663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 smtClean="0">
                <a:solidFill>
                  <a:srgbClr val="008080"/>
                </a:solidFill>
              </a:rPr>
              <a:t>Internationale Krisenvorsorge			</a:t>
            </a:r>
          </a:p>
          <a:p>
            <a:pPr marL="0" indent="0">
              <a:buNone/>
            </a:pPr>
            <a:endParaRPr lang="de-CH" sz="20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de-CH" sz="2000" b="1" dirty="0" smtClean="0">
              <a:solidFill>
                <a:srgbClr val="008080"/>
              </a:solidFill>
            </a:endParaRPr>
          </a:p>
          <a:p>
            <a:r>
              <a:rPr lang="de-CH" sz="2000" b="1" dirty="0">
                <a:solidFill>
                  <a:srgbClr val="008080"/>
                </a:solidFill>
              </a:rPr>
              <a:t>	</a:t>
            </a:r>
            <a:r>
              <a:rPr lang="de-CH" sz="2000" b="1" dirty="0" smtClean="0">
                <a:solidFill>
                  <a:srgbClr val="008080"/>
                </a:solidFill>
              </a:rPr>
              <a:t>		</a:t>
            </a:r>
            <a:r>
              <a:rPr lang="de-CH" sz="2000" b="1" dirty="0">
                <a:solidFill>
                  <a:srgbClr val="008080"/>
                </a:solidFill>
              </a:rPr>
              <a:t>	</a:t>
            </a:r>
            <a:r>
              <a:rPr lang="de-CH" sz="2000" b="1" dirty="0" smtClean="0">
                <a:solidFill>
                  <a:srgbClr val="008080"/>
                </a:solidFill>
              </a:rPr>
              <a:t>		</a:t>
            </a:r>
            <a:r>
              <a:rPr lang="de-CH" sz="2000" b="1" dirty="0"/>
              <a:t>Die fünf erdölreichsten Länder </a:t>
            </a:r>
            <a:r>
              <a:rPr lang="de-CH" sz="2000" b="1" dirty="0" smtClean="0"/>
              <a:t>2016:</a:t>
            </a:r>
            <a:endParaRPr lang="de-CH" sz="2000" b="1" dirty="0"/>
          </a:p>
          <a:p>
            <a:r>
              <a:rPr lang="de-CH" sz="2000" dirty="0"/>
              <a:t>						1. Venezuela: </a:t>
            </a:r>
            <a:r>
              <a:rPr lang="de-CH" sz="2000" dirty="0" smtClean="0"/>
              <a:t>41.0 </a:t>
            </a:r>
            <a:r>
              <a:rPr lang="de-CH" sz="2000" dirty="0"/>
              <a:t>Mrd. t</a:t>
            </a:r>
          </a:p>
          <a:p>
            <a:r>
              <a:rPr lang="de-CH" sz="2000" dirty="0"/>
              <a:t>						2. Saudi-Arabien: </a:t>
            </a:r>
            <a:r>
              <a:rPr lang="de-CH" sz="2000" dirty="0" smtClean="0"/>
              <a:t>36.3 </a:t>
            </a:r>
            <a:r>
              <a:rPr lang="de-CH" sz="2000" dirty="0"/>
              <a:t>Mrd. t</a:t>
            </a:r>
          </a:p>
          <a:p>
            <a:r>
              <a:rPr lang="de-CH" sz="2000" dirty="0"/>
              <a:t>						3. Kanada: </a:t>
            </a:r>
            <a:r>
              <a:rPr lang="de-CH" sz="2000" dirty="0" smtClean="0"/>
              <a:t>23.1 </a:t>
            </a:r>
            <a:r>
              <a:rPr lang="de-CH" sz="2000" dirty="0"/>
              <a:t>Mrd. t</a:t>
            </a:r>
          </a:p>
          <a:p>
            <a:r>
              <a:rPr lang="de-CH" sz="2000" dirty="0"/>
              <a:t>						4. Iran: </a:t>
            </a:r>
            <a:r>
              <a:rPr lang="de-CH" sz="2000" dirty="0" smtClean="0"/>
              <a:t>21.6 </a:t>
            </a:r>
            <a:r>
              <a:rPr lang="de-CH" sz="2000" dirty="0"/>
              <a:t>Mrd. t</a:t>
            </a:r>
          </a:p>
          <a:p>
            <a:r>
              <a:rPr lang="de-CH" sz="2000" dirty="0"/>
              <a:t>						5. Irak: </a:t>
            </a:r>
            <a:r>
              <a:rPr lang="de-CH" sz="2000" dirty="0" smtClean="0"/>
              <a:t>19.4 </a:t>
            </a:r>
            <a:r>
              <a:rPr lang="de-CH" sz="2000" dirty="0"/>
              <a:t>Mrd. t</a:t>
            </a:r>
          </a:p>
          <a:p>
            <a:pPr marL="0" indent="0">
              <a:buNone/>
            </a:pPr>
            <a:endParaRPr lang="de-CH" sz="1800" b="1" dirty="0">
              <a:solidFill>
                <a:srgbClr val="008080"/>
              </a:solidFill>
            </a:endParaRPr>
          </a:p>
          <a:p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6096000" y="6457890"/>
            <a:ext cx="17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Quelle: Jahresbericht der Erdöl-Vereinigung, </a:t>
            </a:r>
            <a:r>
              <a:rPr lang="de-CH" sz="1000" dirty="0" smtClean="0"/>
              <a:t>2016.</a:t>
            </a:r>
            <a:endParaRPr lang="de-CH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156"/>
            <a:ext cx="5081833" cy="44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rgbClr val="008080"/>
                </a:solidFill>
              </a:rPr>
              <a:t>Internationale Transporte</a:t>
            </a:r>
          </a:p>
          <a:p>
            <a:pPr marL="0" indent="0">
              <a:buNone/>
            </a:pPr>
            <a:r>
              <a:rPr lang="de-CH" sz="2000" b="1" dirty="0" smtClean="0">
                <a:solidFill>
                  <a:srgbClr val="008080"/>
                </a:solidFill>
              </a:rPr>
              <a:t>Hochseetransport</a:t>
            </a:r>
          </a:p>
          <a:p>
            <a:pPr marL="0" indent="0">
              <a:buNone/>
            </a:pPr>
            <a:endParaRPr lang="de-CH" b="1" dirty="0">
              <a:solidFill>
                <a:srgbClr val="00808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2" y="2534659"/>
            <a:ext cx="8146025" cy="4123925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1425677" y="4001294"/>
            <a:ext cx="3019732" cy="70903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93406" y="3631962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Panamakanal</a:t>
            </a:r>
            <a:endParaRPr lang="de-CH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7450394" y="4001294"/>
            <a:ext cx="1010264" cy="247262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424651" y="2863785"/>
            <a:ext cx="1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Strasse von </a:t>
            </a:r>
            <a:r>
              <a:rPr lang="de-CH" dirty="0" err="1" smtClean="0"/>
              <a:t>Malakka</a:t>
            </a:r>
            <a:endParaRPr lang="de-CH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9360310" y="3510116"/>
            <a:ext cx="1307689" cy="140601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8050162" y="6473919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Suezkanal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44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25702"/>
              </p:ext>
            </p:extLst>
          </p:nvPr>
        </p:nvGraphicFramePr>
        <p:xfrm>
          <a:off x="1593622" y="1667723"/>
          <a:ext cx="9466263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4379"/>
                <a:gridCol w="3670937"/>
                <a:gridCol w="3430947"/>
              </a:tblGrid>
              <a:tr h="676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Name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Beschreibung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Begrenzung der Schiffsdimensionen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2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Suezkanal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CH" sz="2000" dirty="0">
                          <a:effectLst/>
                        </a:rPr>
                        <a:t>163 km lang</a:t>
                      </a:r>
                      <a:endParaRPr lang="de-CH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CH" sz="2000" dirty="0">
                          <a:effectLst/>
                        </a:rPr>
                        <a:t>Verbindet das Mittelmeer mit dem Roten Meer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b="1" dirty="0" err="1">
                          <a:effectLst/>
                        </a:rPr>
                        <a:t>Suezmax</a:t>
                      </a:r>
                      <a:r>
                        <a:rPr lang="de-CH" sz="2000" b="1" dirty="0">
                          <a:effectLst/>
                        </a:rPr>
                        <a:t>: </a:t>
                      </a:r>
                      <a:endParaRPr lang="de-CH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Länge: unbeschränkt</a:t>
                      </a:r>
                      <a:endParaRPr lang="de-CH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Breite: 70,1m,</a:t>
                      </a:r>
                      <a:endParaRPr lang="de-CH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Tiefgang: 16m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2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Panamakanal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CH" sz="2000" dirty="0">
                          <a:effectLst/>
                        </a:rPr>
                        <a:t>81 km lang</a:t>
                      </a:r>
                      <a:endParaRPr lang="de-CH" sz="1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CH" sz="2000" dirty="0">
                          <a:effectLst/>
                        </a:rPr>
                        <a:t>Verbindet den Atlantik und den Pazifik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b="1" dirty="0" err="1">
                          <a:effectLst/>
                        </a:rPr>
                        <a:t>Panamax</a:t>
                      </a:r>
                      <a:r>
                        <a:rPr lang="de-CH" sz="2000" b="1" dirty="0">
                          <a:effectLst/>
                        </a:rPr>
                        <a:t>/</a:t>
                      </a:r>
                      <a:r>
                        <a:rPr lang="de-CH" sz="2000" b="1" dirty="0" err="1">
                          <a:effectLst/>
                        </a:rPr>
                        <a:t>Panamax</a:t>
                      </a:r>
                      <a:r>
                        <a:rPr lang="de-CH" sz="2000" b="1" dirty="0">
                          <a:effectLst/>
                        </a:rPr>
                        <a:t> II:</a:t>
                      </a:r>
                      <a:endParaRPr lang="de-CH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Länge: 294m</a:t>
                      </a:r>
                      <a:endParaRPr lang="de-CH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Breite: 32,3m</a:t>
                      </a:r>
                      <a:endParaRPr lang="de-CH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Tiefgang: 49m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2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Strasse von </a:t>
                      </a:r>
                      <a:r>
                        <a:rPr lang="de-CH" sz="2000" dirty="0" err="1">
                          <a:effectLst/>
                        </a:rPr>
                        <a:t>Malakka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CH" sz="2000" dirty="0">
                          <a:effectLst/>
                        </a:rPr>
                        <a:t>Meerenge zwischen Malaysia und Indonesien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b="1" dirty="0" err="1">
                          <a:effectLst/>
                        </a:rPr>
                        <a:t>Malaccamax</a:t>
                      </a:r>
                      <a:r>
                        <a:rPr lang="de-CH" sz="2000" b="1" dirty="0">
                          <a:effectLst/>
                        </a:rPr>
                        <a:t>:</a:t>
                      </a:r>
                      <a:endParaRPr lang="de-CH" sz="18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Länge: 470m</a:t>
                      </a:r>
                      <a:endParaRPr lang="de-CH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Breite: 60m</a:t>
                      </a:r>
                      <a:endParaRPr lang="de-CH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</a:rPr>
                        <a:t>Tiefgang: 20m</a:t>
                      </a:r>
                      <a:endParaRPr lang="de-CH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0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>
                <a:solidFill>
                  <a:srgbClr val="008080"/>
                </a:solidFill>
              </a:rPr>
              <a:t>Stabilität und Volumenänderung bei einem Tankschiff</a:t>
            </a:r>
          </a:p>
          <a:p>
            <a:pPr marL="0" indent="0">
              <a:buNone/>
            </a:pPr>
            <a:endParaRPr lang="de-CH" sz="2000" b="1" dirty="0">
              <a:solidFill>
                <a:srgbClr val="00808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/>
          <a:srcRect b="1279"/>
          <a:stretch/>
        </p:blipFill>
        <p:spPr>
          <a:xfrm>
            <a:off x="838200" y="2247402"/>
            <a:ext cx="7521285" cy="43227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40867" y="6598740"/>
            <a:ext cx="19558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Quelle: Bürgi/</a:t>
            </a:r>
            <a:r>
              <a:rPr lang="de-CH" sz="1000" dirty="0" err="1" smtClean="0"/>
              <a:t>Gehr</a:t>
            </a:r>
            <a:r>
              <a:rPr lang="de-CH" sz="1000" dirty="0" smtClean="0"/>
              <a:t>, «Erdöl»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9268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 smtClean="0">
                <a:solidFill>
                  <a:srgbClr val="008080"/>
                </a:solidFill>
              </a:rPr>
              <a:t>Organisation und Risiken des Hochseetransportes</a:t>
            </a:r>
          </a:p>
          <a:p>
            <a:pPr marL="0" indent="0">
              <a:buNone/>
            </a:pPr>
            <a:endParaRPr lang="de-CH" sz="2000" b="1" dirty="0">
              <a:solidFill>
                <a:srgbClr val="00808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CH" sz="2000" dirty="0" err="1" smtClean="0"/>
              <a:t>Schiffsbroaker</a:t>
            </a:r>
            <a:r>
              <a:rPr lang="de-CH" sz="2000" dirty="0" smtClean="0"/>
              <a:t> vermitteln zwischen Reedereien und Frachtbesitzern</a:t>
            </a:r>
          </a:p>
          <a:p>
            <a:pPr marL="0" indent="0">
              <a:buNone/>
            </a:pPr>
            <a:endParaRPr lang="de-CH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2000" dirty="0" smtClean="0"/>
              <a:t>International Maritime Organization (IMO), 1948 gegründet</a:t>
            </a:r>
          </a:p>
          <a:p>
            <a:pPr marL="0" indent="0">
              <a:buNone/>
            </a:pPr>
            <a:endParaRPr lang="de-CH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2000" dirty="0" smtClean="0"/>
              <a:t>International </a:t>
            </a:r>
            <a:r>
              <a:rPr lang="de-CH" sz="2000" dirty="0" err="1" smtClean="0"/>
              <a:t>Convention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Prevention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Pollution </a:t>
            </a:r>
            <a:r>
              <a:rPr lang="de-CH" sz="2000" dirty="0" err="1" smtClean="0"/>
              <a:t>from</a:t>
            </a:r>
            <a:r>
              <a:rPr lang="de-CH" sz="2000" dirty="0" smtClean="0"/>
              <a:t> </a:t>
            </a:r>
            <a:r>
              <a:rPr lang="de-CH" sz="2000" dirty="0" err="1" smtClean="0"/>
              <a:t>Ships</a:t>
            </a:r>
            <a:r>
              <a:rPr lang="de-CH" sz="2000" dirty="0" smtClean="0"/>
              <a:t> (1973): </a:t>
            </a:r>
          </a:p>
          <a:p>
            <a:pPr marL="0" indent="0">
              <a:buNone/>
            </a:pPr>
            <a:r>
              <a:rPr lang="de-CH" sz="2000" dirty="0"/>
              <a:t>	</a:t>
            </a:r>
            <a:r>
              <a:rPr lang="de-CH" sz="2000" dirty="0" smtClean="0">
                <a:sym typeface="Wingdings" panose="05000000000000000000" pitchFamily="2" charset="2"/>
              </a:rPr>
              <a:t> Tankschiffe haben eine doppelte Hülle</a:t>
            </a:r>
          </a:p>
          <a:p>
            <a:pPr marL="0" indent="0">
              <a:buNone/>
            </a:pPr>
            <a:endParaRPr lang="de-CH" sz="2000" dirty="0" smtClean="0">
              <a:sym typeface="Wingdings" panose="05000000000000000000" pitchFamily="2" charset="2"/>
            </a:endParaRPr>
          </a:p>
          <a:p>
            <a:r>
              <a:rPr lang="de-CH" sz="2000" dirty="0" smtClean="0">
                <a:sym typeface="Wingdings" panose="05000000000000000000" pitchFamily="2" charset="2"/>
              </a:rPr>
              <a:t>International </a:t>
            </a:r>
            <a:r>
              <a:rPr lang="de-CH" sz="2000" dirty="0" err="1" smtClean="0">
                <a:sym typeface="Wingdings" panose="05000000000000000000" pitchFamily="2" charset="2"/>
              </a:rPr>
              <a:t>Convention</a:t>
            </a:r>
            <a:r>
              <a:rPr lang="de-CH" sz="2000" dirty="0" smtClean="0">
                <a:sym typeface="Wingdings" panose="05000000000000000000" pitchFamily="2" charset="2"/>
              </a:rPr>
              <a:t> on </a:t>
            </a:r>
            <a:r>
              <a:rPr lang="de-CH" sz="2000" dirty="0" err="1" smtClean="0">
                <a:sym typeface="Wingdings" panose="05000000000000000000" pitchFamily="2" charset="2"/>
              </a:rPr>
              <a:t>Oil</a:t>
            </a:r>
            <a:r>
              <a:rPr lang="de-CH" sz="2000" dirty="0" smtClean="0">
                <a:sym typeface="Wingdings" panose="05000000000000000000" pitchFamily="2" charset="2"/>
              </a:rPr>
              <a:t> Pollution </a:t>
            </a:r>
            <a:r>
              <a:rPr lang="de-CH" sz="2000" dirty="0" err="1" smtClean="0">
                <a:sym typeface="Wingdings" panose="05000000000000000000" pitchFamily="2" charset="2"/>
              </a:rPr>
              <a:t>Prepareness</a:t>
            </a:r>
            <a:r>
              <a:rPr lang="de-CH" sz="2000" dirty="0" smtClean="0">
                <a:sym typeface="Wingdings" panose="05000000000000000000" pitchFamily="2" charset="2"/>
              </a:rPr>
              <a:t> Response </a:t>
            </a:r>
            <a:r>
              <a:rPr lang="de-CH" sz="2000" dirty="0" err="1" smtClean="0">
                <a:sym typeface="Wingdings" panose="05000000000000000000" pitchFamily="2" charset="2"/>
              </a:rPr>
              <a:t>and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Cooperation</a:t>
            </a:r>
            <a:r>
              <a:rPr lang="de-CH" sz="2000" dirty="0">
                <a:sym typeface="Wingdings" panose="05000000000000000000" pitchFamily="2" charset="2"/>
              </a:rPr>
              <a:t> </a:t>
            </a:r>
            <a:r>
              <a:rPr lang="de-CH" sz="2000" dirty="0" smtClean="0">
                <a:sym typeface="Wingdings" panose="05000000000000000000" pitchFamily="2" charset="2"/>
              </a:rPr>
              <a:t>(1995)</a:t>
            </a:r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0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rgbClr val="008080"/>
                </a:solidFill>
              </a:rPr>
              <a:t>So kommen Rohöl und Mineralölprodukte in die Schweiz</a:t>
            </a:r>
          </a:p>
          <a:p>
            <a:pPr marL="0" indent="0">
              <a:buNone/>
            </a:pPr>
            <a:endParaRPr lang="de-CH" b="1" dirty="0">
              <a:solidFill>
                <a:srgbClr val="00808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1729"/>
            <a:ext cx="8335538" cy="3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Transport und Lagerung von Erdöl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CH" sz="2000" b="1" dirty="0" smtClean="0">
                <a:solidFill>
                  <a:srgbClr val="008080"/>
                </a:solidFill>
              </a:rPr>
              <a:t>Rohölzufuhr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" y="2301371"/>
            <a:ext cx="5715000" cy="381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04155" y="5742039"/>
            <a:ext cx="528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Raffinerie </a:t>
            </a:r>
            <a:r>
              <a:rPr lang="de-CH" dirty="0" err="1" smtClean="0"/>
              <a:t>Cressier</a:t>
            </a:r>
            <a:r>
              <a:rPr lang="de-CH" dirty="0" smtClean="0"/>
              <a:t> (Neuenburg)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37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Breitbild</PresentationFormat>
  <Paragraphs>89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Benutzerdefiniertes Design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  <vt:lpstr>Transport und Lagerung von Erdöl</vt:lpstr>
    </vt:vector>
  </TitlesOfParts>
  <Company>N/A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und Lagerung von Erdöl</dc:title>
  <dc:creator>Franziska Burkhalter</dc:creator>
  <cp:lastModifiedBy>David Suchet</cp:lastModifiedBy>
  <cp:revision>32</cp:revision>
  <dcterms:created xsi:type="dcterms:W3CDTF">2016-07-06T09:24:49Z</dcterms:created>
  <dcterms:modified xsi:type="dcterms:W3CDTF">2017-07-20T10:01:49Z</dcterms:modified>
</cp:coreProperties>
</file>